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2"/>
  </p:notesMasterIdLst>
  <p:handoutMasterIdLst>
    <p:handoutMasterId r:id="rId13"/>
  </p:handoutMasterIdLst>
  <p:sldIdLst>
    <p:sldId id="309" r:id="rId2"/>
    <p:sldId id="310" r:id="rId3"/>
    <p:sldId id="297" r:id="rId4"/>
    <p:sldId id="257" r:id="rId5"/>
    <p:sldId id="307" r:id="rId6"/>
    <p:sldId id="258" r:id="rId7"/>
    <p:sldId id="306" r:id="rId8"/>
    <p:sldId id="259" r:id="rId9"/>
    <p:sldId id="305" r:id="rId10"/>
    <p:sldId id="301" r:id="rId11"/>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8FA74CD8-2FA2-46D9-B9FD-4920222B7C4D}" type="slidenum">
              <a:rPr lang="en-US" smtClean="0"/>
              <a:t>‹#›</a:t>
            </a:fld>
            <a:endParaRPr lang="en-US"/>
          </a:p>
        </p:txBody>
      </p:sp>
    </p:spTree>
    <p:extLst>
      <p:ext uri="{BB962C8B-B14F-4D97-AF65-F5344CB8AC3E}">
        <p14:creationId xmlns:p14="http://schemas.microsoft.com/office/powerpoint/2010/main" val="8820284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6301DCC7-B360-44DC-8BE5-8757255FD2BB}" type="slidenum">
              <a:rPr lang="en-US" smtClean="0"/>
              <a:t>‹#›</a:t>
            </a:fld>
            <a:endParaRPr lang="en-US"/>
          </a:p>
        </p:txBody>
      </p:sp>
    </p:spTree>
    <p:extLst>
      <p:ext uri="{BB962C8B-B14F-4D97-AF65-F5344CB8AC3E}">
        <p14:creationId xmlns:p14="http://schemas.microsoft.com/office/powerpoint/2010/main" val="2171553917"/>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7778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B5DC18-C315-8619-5117-04F34A4BCF9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19847A6D-2235-9812-7FD1-1BAD6896BBA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EABABC22-FBAC-7A67-5924-B2F23EB329FB}"/>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12100E3F-625B-0DFE-FEBF-3C7C19FD38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40518EA-9C17-4307-B7F6-6877E4EBB700}"/>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87055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345D34-E82F-B0A0-6D1A-00454CE1D95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6F6B7F3-5F58-F7D7-2E04-B7F052B354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06C1DA71-0DAE-79F7-87B3-4F4C5B19E5FF}"/>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FFA0F2AE-E030-2A01-EA6B-CC2B7AFAD6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FC7B2171-7C6E-CB13-4821-481BF2776175}"/>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28740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A1AC54AB-EFB6-695A-6106-2D99C3713F1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7C4580DE-B760-AB83-C5DE-F84FD98E5C9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17C40243-688C-8EED-F83E-AF2398C2CD1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6635F16A-DF1B-2076-ACF6-21E68454BD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DE04E0BE-A85C-087F-A65F-0D8ABB344253}"/>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7316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4E116F-6FCA-83BD-335E-070C24AA43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0A3B9214-E39E-D793-D99B-76BA3CD25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9A81A70B-6EFE-BB07-C5DA-B5499EEB659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C167888C-B4E4-B25F-F4B9-CAEB58B621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A6881B17-9BD1-203B-7606-4E939557610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65497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7B3B43-F6BF-BA60-1949-043BE355239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0A7B31A9-7DD0-3C79-54F9-4210C8D605A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EB440F2-CF4F-0AEE-8950-D64E2C7C8B6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F18573C5-3B2A-50AF-4578-A6D38E30A7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66A3071E-339E-7020-3C3D-7A88769E0397}"/>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66952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2603A4-93C8-E69A-D26E-70DDFF13AAA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A91A1180-C6CB-35D7-09F8-E65BC48CB7A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ABBBB790-A61A-2B40-2A4D-CBEFFD2FF2A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C8E4CD04-2EE7-BF30-1474-1095674399E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 xmlns:a16="http://schemas.microsoft.com/office/drawing/2014/main" id="{FDBE0965-5B63-62E8-53CE-FAB6133BA6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1F11FEE8-985F-3F9E-74C3-5EE0622CFCFC}"/>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52650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E146F1-9C93-B39D-C18E-64451CC543A9}"/>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9C0589D-0A2D-8DDA-CA38-D7B568AD19D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4BA24DD8-3FA1-A4EB-D81A-F1EE14FEFBA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9C59BD2F-16E1-BCAA-1FE8-73C5C102B40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9828B042-B577-9F4F-C5CC-00F19C431AE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0C9EC76C-563D-4902-D91A-FC1B9978E3A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8" name="Footer Placeholder 7">
            <a:extLst>
              <a:ext uri="{FF2B5EF4-FFF2-40B4-BE49-F238E27FC236}">
                <a16:creationId xmlns="" xmlns:a16="http://schemas.microsoft.com/office/drawing/2014/main" id="{5904360B-3938-475E-DDAD-6297CA2A51B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C996458E-A4E0-4F87-32E5-97304C464868}"/>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47895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62762C-89FF-6EC3-61A2-382B5EA7A7E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7A17D57C-D926-E075-FDCA-7B18BEB5347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4" name="Footer Placeholder 3">
            <a:extLst>
              <a:ext uri="{FF2B5EF4-FFF2-40B4-BE49-F238E27FC236}">
                <a16:creationId xmlns="" xmlns:a16="http://schemas.microsoft.com/office/drawing/2014/main" id="{30A59894-F52E-2137-A21D-5A4D2673778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29F556E8-0152-2D82-9ED8-466BF7812EE1}"/>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96154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C3D353D-C019-D660-AAC6-1D79307FA950}"/>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3" name="Footer Placeholder 2">
            <a:extLst>
              <a:ext uri="{FF2B5EF4-FFF2-40B4-BE49-F238E27FC236}">
                <a16:creationId xmlns="" xmlns:a16="http://schemas.microsoft.com/office/drawing/2014/main" id="{2EED8ED4-449C-F0C1-E6B0-7BC072CE876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BD79549F-7ACA-BCB1-06F5-F62D84A6795A}"/>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9978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A0FAC7-6D60-3C62-8098-847D60FA2CA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AB68C452-8271-59D7-355E-C19A18B326D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01F16984-2F5C-8225-4879-2EF06ECB103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 xmlns:a16="http://schemas.microsoft.com/office/drawing/2014/main" id="{B15F3DE3-8838-DB1E-F515-5E271AE691ED}"/>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 xmlns:a16="http://schemas.microsoft.com/office/drawing/2014/main" id="{E5F775E2-3DD9-CCD5-0473-E93B6B8FD63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3EA0178B-E8D4-E943-A2A1-4C57C566811F}"/>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6329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21AAEA-B5DA-54EC-1C1B-99B8CF1B6C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5AE7150-1AAE-2C36-D55A-5064549900D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 xmlns:a16="http://schemas.microsoft.com/office/drawing/2014/main" id="{1E3D4672-F07F-C713-65AD-3A9BE381614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 xmlns:a16="http://schemas.microsoft.com/office/drawing/2014/main" id="{E713C90F-0EB3-975A-6A67-42AC5B2AECD1}"/>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 xmlns:a16="http://schemas.microsoft.com/office/drawing/2014/main" id="{DA25BF44-A271-FAD8-461A-6AD7DCE1848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17AE9392-FCDE-3345-6503-632DF0702B9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2940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B355550-BDE5-43E3-44AB-FC634466397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A8DE907C-2AD4-FFD8-F1F3-3C084BC45C7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16F9C8A-5EA1-F5F7-4EE7-76496A5AD33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D73EDCB7-9A15-6522-B04C-AE97A6CD52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8B59B3C8-5107-96BB-5982-6B38BBF8C76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IN" smtClean="0"/>
              <a:pPr/>
              <a:t>‹#›</a:t>
            </a:fld>
            <a:endParaRPr lang="en-IN"/>
          </a:p>
        </p:txBody>
      </p:sp>
    </p:spTree>
    <p:extLst>
      <p:ext uri="{BB962C8B-B14F-4D97-AF65-F5344CB8AC3E}">
        <p14:creationId xmlns:p14="http://schemas.microsoft.com/office/powerpoint/2010/main" val="37352321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462" y="944787"/>
            <a:ext cx="8915400" cy="2616101"/>
          </a:xfrm>
          <a:prstGeom prst="rect">
            <a:avLst/>
          </a:prstGeom>
        </p:spPr>
        <p:txBody>
          <a:bodyPr wrap="square">
            <a:spAutoFit/>
          </a:bodyPr>
          <a:lstStyle/>
          <a:p>
            <a:endParaRPr lang="en-US" sz="2000" dirty="0">
              <a:solidFill>
                <a:srgbClr val="000000"/>
              </a:solidFill>
              <a:latin typeface="Cambria" panose="02040503050406030204" pitchFamily="18" charset="0"/>
            </a:endParaRPr>
          </a:p>
          <a:p>
            <a:pPr algn="ctr">
              <a:lnSpc>
                <a:spcPct val="200000"/>
              </a:lnSpc>
            </a:pPr>
            <a:r>
              <a:rPr lang="en-US" sz="2400" dirty="0">
                <a:solidFill>
                  <a:srgbClr val="000000"/>
                </a:solidFill>
                <a:latin typeface="Cambria" panose="02040503050406030204" pitchFamily="18" charset="0"/>
              </a:rPr>
              <a:t> </a:t>
            </a:r>
            <a:r>
              <a:rPr lang="en-US" sz="2400" b="1" dirty="0" smtClean="0">
                <a:solidFill>
                  <a:srgbClr val="000000"/>
                </a:solidFill>
                <a:latin typeface="Cambria" panose="02040503050406030204" pitchFamily="18" charset="0"/>
              </a:rPr>
              <a:t>Course Name- </a:t>
            </a:r>
            <a:r>
              <a:rPr lang="en-US" sz="2400" dirty="0" smtClean="0">
                <a:solidFill>
                  <a:srgbClr val="000000"/>
                </a:solidFill>
                <a:latin typeface="Cambria" panose="02040503050406030204" pitchFamily="18" charset="0"/>
              </a:rPr>
              <a:t>Production </a:t>
            </a:r>
            <a:r>
              <a:rPr lang="en-US" sz="2400" dirty="0">
                <a:solidFill>
                  <a:srgbClr val="000000"/>
                </a:solidFill>
                <a:latin typeface="Cambria" panose="02040503050406030204" pitchFamily="18" charset="0"/>
              </a:rPr>
              <a:t>Technology for Ornamental Crops, MAP and Landscaping </a:t>
            </a:r>
            <a:endParaRPr lang="en-US" sz="2400" dirty="0" smtClean="0">
              <a:solidFill>
                <a:srgbClr val="000000"/>
              </a:solidFill>
              <a:latin typeface="Cambria" panose="02040503050406030204" pitchFamily="18" charset="0"/>
            </a:endParaRPr>
          </a:p>
          <a:p>
            <a:pPr>
              <a:lnSpc>
                <a:spcPct val="200000"/>
              </a:lnSpc>
            </a:pPr>
            <a:r>
              <a:rPr lang="en-US" sz="2400" dirty="0" smtClean="0">
                <a:solidFill>
                  <a:srgbClr val="000000"/>
                </a:solidFill>
                <a:latin typeface="Cambria" panose="02040503050406030204" pitchFamily="18" charset="0"/>
              </a:rPr>
              <a:t> </a:t>
            </a:r>
            <a:r>
              <a:rPr lang="en-US" sz="2400" b="1" dirty="0">
                <a:solidFill>
                  <a:srgbClr val="000000"/>
                </a:solidFill>
                <a:latin typeface="Cambria" panose="02040503050406030204" pitchFamily="18" charset="0"/>
              </a:rPr>
              <a:t>Course Code- </a:t>
            </a:r>
            <a:r>
              <a:rPr lang="en-US" sz="2400" dirty="0">
                <a:solidFill>
                  <a:srgbClr val="000000"/>
                </a:solidFill>
                <a:latin typeface="Cambria" panose="02040503050406030204" pitchFamily="18" charset="0"/>
              </a:rPr>
              <a:t>20014400</a:t>
            </a:r>
            <a:endParaRPr lang="en-US" sz="2400" dirty="0"/>
          </a:p>
        </p:txBody>
      </p:sp>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7" name="Rectangle 6"/>
          <p:cNvSpPr/>
          <p:nvPr/>
        </p:nvSpPr>
        <p:spPr>
          <a:xfrm>
            <a:off x="3151401" y="4038600"/>
            <a:ext cx="5254965" cy="461665"/>
          </a:xfrm>
          <a:prstGeom prst="rect">
            <a:avLst/>
          </a:prstGeom>
        </p:spPr>
        <p:txBody>
          <a:bodyPr wrap="none">
            <a:spAutoFit/>
          </a:bodyPr>
          <a:lstStyle/>
          <a:p>
            <a:r>
              <a:rPr lang="en-IN" sz="2400" dirty="0" smtClean="0">
                <a:latin typeface="Cambria" panose="02040503050406030204" pitchFamily="18" charset="0"/>
              </a:rPr>
              <a:t>Presented By- </a:t>
            </a:r>
            <a:r>
              <a:rPr lang="en-IN" sz="2400" dirty="0" err="1" smtClean="0">
                <a:latin typeface="Cambria" panose="02040503050406030204" pitchFamily="18" charset="0"/>
              </a:rPr>
              <a:t>Dr</a:t>
            </a:r>
            <a:r>
              <a:rPr lang="en-IN" sz="2400" dirty="0" err="1">
                <a:latin typeface="Cambria" panose="02040503050406030204" pitchFamily="18" charset="0"/>
              </a:rPr>
              <a:t>.</a:t>
            </a:r>
            <a:r>
              <a:rPr lang="en-IN" sz="2400" dirty="0">
                <a:latin typeface="Cambria" panose="02040503050406030204" pitchFamily="18" charset="0"/>
              </a:rPr>
              <a:t> Mahendra  Kr. </a:t>
            </a:r>
            <a:r>
              <a:rPr lang="en-IN" sz="2400" dirty="0" err="1">
                <a:latin typeface="Cambria" panose="02040503050406030204" pitchFamily="18" charset="0"/>
              </a:rPr>
              <a:t>Yadav</a:t>
            </a:r>
            <a:r>
              <a:rPr lang="en-IN" sz="2400" dirty="0">
                <a:latin typeface="Cambria" panose="02040503050406030204" pitchFamily="18" charset="0"/>
              </a:rPr>
              <a:t> </a:t>
            </a:r>
          </a:p>
        </p:txBody>
      </p:sp>
    </p:spTree>
    <p:extLst>
      <p:ext uri="{BB962C8B-B14F-4D97-AF65-F5344CB8AC3E}">
        <p14:creationId xmlns:p14="http://schemas.microsoft.com/office/powerpoint/2010/main" val="4052371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304800"/>
          </a:xfrm>
          <a:prstGeom prst="rect">
            <a:avLst/>
          </a:prstGeom>
        </p:spPr>
      </p:pic>
      <p:sp>
        <p:nvSpPr>
          <p:cNvPr id="6" name="Rectangle 5">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4" name="Rectangle 3"/>
          <p:cNvSpPr/>
          <p:nvPr/>
        </p:nvSpPr>
        <p:spPr>
          <a:xfrm>
            <a:off x="31668" y="304800"/>
            <a:ext cx="9144000" cy="3785652"/>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Harvesting: </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plant are harvested after 40 months in winter. The roots are dugout collected and cleared. The roots are peeled off with the help of sharp knife immediately after harvesting. It is observed that in case the roots are not peeled off within a few days, it is a bit difficult to remove the skin as such. In such a condition the roots are kept in boiling water for about 10 minutes, followed by cold-water treatment to facilitate peeling. After removing the skin, it is cut transversely into small pieces and dried in shade</a:t>
            </a:r>
            <a:endParaRPr lang="en-US" sz="2000" dirty="0" smtClean="0">
              <a:latin typeface="Times New Roman" panose="02020603050405020304" pitchFamily="18" charset="0"/>
              <a:cs typeface="Times New Roman" panose="02020603050405020304" pitchFamily="18" charset="0"/>
            </a:endParaRPr>
          </a:p>
        </p:txBody>
      </p:sp>
      <p:sp>
        <p:nvSpPr>
          <p:cNvPr id="3" name="Rectangle 2"/>
          <p:cNvSpPr/>
          <p:nvPr/>
        </p:nvSpPr>
        <p:spPr>
          <a:xfrm>
            <a:off x="114299" y="4395252"/>
            <a:ext cx="8915399" cy="1477328"/>
          </a:xfrm>
          <a:prstGeom prst="rect">
            <a:avLst/>
          </a:prstGeom>
        </p:spPr>
        <p:txBody>
          <a:bodyPr wrap="square">
            <a:spAutoFit/>
          </a:bodyPr>
          <a:lstStyle/>
          <a:p>
            <a:pPr>
              <a:lnSpc>
                <a:spcPct val="150000"/>
              </a:lnSpc>
            </a:pPr>
            <a:r>
              <a:rPr lang="en-US" sz="2000" b="1" dirty="0">
                <a:solidFill>
                  <a:srgbClr val="000000"/>
                </a:solidFill>
                <a:latin typeface="Times New Roman" panose="02020603050405020304" pitchFamily="18" charset="0"/>
              </a:rPr>
              <a:t>Yield </a:t>
            </a:r>
            <a:r>
              <a:rPr lang="en-US" sz="2000" dirty="0" smtClean="0">
                <a:solidFill>
                  <a:srgbClr val="000000"/>
                </a:solidFill>
                <a:latin typeface="Times New Roman" panose="02020603050405020304" pitchFamily="18" charset="0"/>
              </a:rPr>
              <a:t>:</a:t>
            </a:r>
          </a:p>
          <a:p>
            <a:pPr marL="342900" indent="-342900">
              <a:lnSpc>
                <a:spcPct val="150000"/>
              </a:lnSpc>
              <a:buFont typeface="Wingdings" panose="05000000000000000000" pitchFamily="2" charset="2"/>
              <a:buChar char="Ø"/>
            </a:pPr>
            <a:r>
              <a:rPr lang="en-US" sz="2000" dirty="0" smtClean="0">
                <a:solidFill>
                  <a:srgbClr val="000000"/>
                </a:solidFill>
                <a:latin typeface="Times New Roman" panose="02020603050405020304" pitchFamily="18" charset="0"/>
              </a:rPr>
              <a:t>Estimate </a:t>
            </a:r>
            <a:r>
              <a:rPr lang="en-US" sz="2000" dirty="0">
                <a:solidFill>
                  <a:srgbClr val="000000"/>
                </a:solidFill>
                <a:latin typeface="Times New Roman" panose="02020603050405020304" pitchFamily="18" charset="0"/>
              </a:rPr>
              <a:t>yield of 5-7 tons/hectare dry roots is reported Precaution may be taken for rodents and rats which occasionally eat tender shoots.</a:t>
            </a:r>
            <a:endParaRPr lang="en-US" sz="2000"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366958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328746"/>
            <a:ext cx="9143999" cy="6494085"/>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Identify </a:t>
            </a:r>
            <a:r>
              <a:rPr lang="en-US" sz="2400" dirty="0">
                <a:latin typeface="Cambria" panose="02040503050406030204" pitchFamily="18" charset="0"/>
              </a:rPr>
              <a:t>different types of ornamental and medicinal crops.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Examine </a:t>
            </a:r>
            <a:r>
              <a:rPr lang="en-US" sz="2400" dirty="0">
                <a:latin typeface="Cambria" panose="02040503050406030204" pitchFamily="18" charset="0"/>
              </a:rPr>
              <a:t>various principles of landscaping, uses of landscape trees, shrubs and climbers, production technology of important ornamental crops, etc.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Determine </a:t>
            </a:r>
            <a:r>
              <a:rPr lang="en-US" sz="2400" dirty="0">
                <a:latin typeface="Cambria" panose="02040503050406030204" pitchFamily="18" charset="0"/>
              </a:rPr>
              <a:t>about Demonstrate various Package of practices for loose flowers and their transportation, storage house and required condition for cut and loose flower.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Construct </a:t>
            </a:r>
            <a:r>
              <a:rPr lang="en-US" sz="2400" dirty="0">
                <a:latin typeface="Cambria" panose="02040503050406030204" pitchFamily="18" charset="0"/>
              </a:rPr>
              <a:t>about the various problems with the production technology of medicinal and aromatic plants.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Importance </a:t>
            </a:r>
            <a:r>
              <a:rPr lang="en-US" sz="2400" dirty="0">
                <a:latin typeface="Cambria" panose="02040503050406030204" pitchFamily="18" charset="0"/>
              </a:rPr>
              <a:t>of Processing and value addition in ornamental crops and MAPs produce. </a:t>
            </a:r>
          </a:p>
          <a:p>
            <a:r>
              <a:rPr lang="en-US" sz="2000" dirty="0"/>
              <a:t>	</a:t>
            </a:r>
          </a:p>
        </p:txBody>
      </p:sp>
      <p:sp>
        <p:nvSpPr>
          <p:cNvPr id="6" name="Rectangle 5"/>
          <p:cNvSpPr/>
          <p:nvPr/>
        </p:nvSpPr>
        <p:spPr>
          <a:xfrm>
            <a:off x="1219200" y="-13381"/>
            <a:ext cx="4572000" cy="523220"/>
          </a:xfrm>
          <a:prstGeom prst="rect">
            <a:avLst/>
          </a:prstGeom>
        </p:spPr>
        <p:txBody>
          <a:bodyPr>
            <a:spAutoFit/>
          </a:bodyPr>
          <a:lstStyle/>
          <a:p>
            <a:pPr algn="ctr"/>
            <a:r>
              <a:rPr lang="en-US" sz="2800" b="1" dirty="0" smtClean="0">
                <a:solidFill>
                  <a:srgbClr val="000000"/>
                </a:solidFill>
                <a:latin typeface="Cambria" panose="02040503050406030204" pitchFamily="18" charset="0"/>
              </a:rPr>
              <a:t>Course Objectives </a:t>
            </a:r>
            <a:endParaRPr lang="en-US" sz="2800" dirty="0"/>
          </a:p>
        </p:txBody>
      </p:sp>
      <p:pic>
        <p:nvPicPr>
          <p:cNvPr id="7" name="Picture 6">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509839"/>
          </a:xfrm>
          <a:prstGeom prst="rect">
            <a:avLst/>
          </a:prstGeom>
        </p:spPr>
      </p:pic>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2" y="6400800"/>
            <a:ext cx="9143999"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088294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F6F3548C-D676-77BD-B75D-A828238179F1}"/>
              </a:ext>
            </a:extLst>
          </p:cNvPr>
          <p:cNvPicPr>
            <a:picLocks noChangeAspect="1"/>
          </p:cNvPicPr>
          <p:nvPr/>
        </p:nvPicPr>
        <p:blipFill>
          <a:blip r:embed="rId3"/>
          <a:stretch>
            <a:fillRect/>
          </a:stretch>
        </p:blipFill>
        <p:spPr>
          <a:xfrm>
            <a:off x="7644060" y="0"/>
            <a:ext cx="1499939" cy="755334"/>
          </a:xfrm>
          <a:prstGeom prst="rect">
            <a:avLst/>
          </a:prstGeom>
        </p:spPr>
      </p:pic>
      <p:sp>
        <p:nvSpPr>
          <p:cNvPr id="2" name="Rectangle 1"/>
          <p:cNvSpPr/>
          <p:nvPr/>
        </p:nvSpPr>
        <p:spPr>
          <a:xfrm>
            <a:off x="-1" y="1319475"/>
            <a:ext cx="9143999" cy="523220"/>
          </a:xfrm>
          <a:prstGeom prst="rect">
            <a:avLst/>
          </a:prstGeom>
          <a:solidFill>
            <a:srgbClr val="FF0000"/>
          </a:solidFill>
        </p:spPr>
        <p:txBody>
          <a:bodyPr wrap="square">
            <a:spAutoFit/>
          </a:bodyPr>
          <a:lstStyle/>
          <a:p>
            <a:pPr algn="ctr"/>
            <a:r>
              <a:rPr lang="en-US" sz="2800" b="1" dirty="0">
                <a:solidFill>
                  <a:schemeClr val="bg1"/>
                </a:solidFill>
                <a:latin typeface="Cambria" panose="02040503050406030204" pitchFamily="18" charset="0"/>
              </a:rPr>
              <a:t>Production technology of </a:t>
            </a:r>
            <a:r>
              <a:rPr lang="en-US" sz="2800" b="1" dirty="0" smtClean="0">
                <a:solidFill>
                  <a:schemeClr val="bg1"/>
                </a:solidFill>
                <a:latin typeface="Cambria" panose="02040503050406030204" pitchFamily="18" charset="0"/>
              </a:rPr>
              <a:t>asparagus</a:t>
            </a:r>
            <a:endParaRPr lang="en-US" sz="2800" dirty="0">
              <a:solidFill>
                <a:srgbClr val="000000"/>
              </a:solidFill>
              <a:latin typeface="Cambria" panose="02040503050406030204" pitchFamily="18" charset="0"/>
            </a:endParaRPr>
          </a:p>
        </p:txBody>
      </p:sp>
      <p:sp>
        <p:nvSpPr>
          <p:cNvPr id="9" name="Rectangle 8">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71259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848600" y="0"/>
            <a:ext cx="1295399" cy="521670"/>
          </a:xfrm>
          <a:prstGeom prst="rect">
            <a:avLst/>
          </a:prstGeom>
        </p:spPr>
      </p:pic>
      <p:sp>
        <p:nvSpPr>
          <p:cNvPr id="8" name="Rectangle 7">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2" name="Rectangle 1"/>
          <p:cNvSpPr/>
          <p:nvPr/>
        </p:nvSpPr>
        <p:spPr>
          <a:xfrm>
            <a:off x="228600" y="589285"/>
            <a:ext cx="7848599" cy="1938992"/>
          </a:xfrm>
          <a:prstGeom prst="rect">
            <a:avLst/>
          </a:prstGeom>
        </p:spPr>
        <p:txBody>
          <a:bodyPr wrap="square">
            <a:spAutoFit/>
          </a:bodyPr>
          <a:lstStyle/>
          <a:p>
            <a:pPr algn="just">
              <a:lnSpc>
                <a:spcPct val="150000"/>
              </a:lnSpc>
            </a:pPr>
            <a:r>
              <a:rPr lang="en-US" sz="2000" dirty="0" smtClean="0">
                <a:latin typeface="Times New Roman" panose="02020603050405020304" pitchFamily="18" charset="0"/>
                <a:cs typeface="Times New Roman" panose="02020603050405020304" pitchFamily="18" charset="0"/>
              </a:rPr>
              <a:t>Botanical Name            : </a:t>
            </a:r>
            <a:r>
              <a:rPr lang="en-US" sz="2000" i="1" dirty="0">
                <a:latin typeface="Times New Roman" panose="02020603050405020304" pitchFamily="18" charset="0"/>
                <a:cs typeface="Times New Roman" panose="02020603050405020304" pitchFamily="18" charset="0"/>
              </a:rPr>
              <a:t>Asparagus </a:t>
            </a:r>
            <a:r>
              <a:rPr lang="en-US" sz="2000" i="1" dirty="0" err="1">
                <a:latin typeface="Times New Roman" panose="02020603050405020304" pitchFamily="18" charset="0"/>
                <a:cs typeface="Times New Roman" panose="02020603050405020304" pitchFamily="18" charset="0"/>
              </a:rPr>
              <a:t>officinalis</a:t>
            </a:r>
            <a:endParaRPr lang="en-US" sz="2000" i="1"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Family                           </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Asparagaceae</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Chromosome </a:t>
            </a:r>
            <a:r>
              <a:rPr lang="en-US" sz="2000" dirty="0">
                <a:latin typeface="Times New Roman" panose="02020603050405020304" pitchFamily="18" charset="0"/>
                <a:cs typeface="Times New Roman" panose="02020603050405020304" pitchFamily="18" charset="0"/>
              </a:rPr>
              <a:t>No.           : </a:t>
            </a:r>
            <a:r>
              <a:rPr lang="en-US" sz="2000" dirty="0" smtClean="0">
                <a:latin typeface="Times New Roman" panose="02020603050405020304" pitchFamily="18" charset="0"/>
                <a:cs typeface="Times New Roman" panose="02020603050405020304" pitchFamily="18" charset="0"/>
              </a:rPr>
              <a:t>2n=20</a:t>
            </a:r>
          </a:p>
          <a:p>
            <a:pPr algn="just">
              <a:lnSpc>
                <a:spcPct val="150000"/>
              </a:lnSpc>
            </a:pPr>
            <a:r>
              <a:rPr lang="en-US" sz="2000" dirty="0" smtClean="0">
                <a:latin typeface="Times New Roman" panose="02020603050405020304" pitchFamily="18" charset="0"/>
                <a:cs typeface="Times New Roman" panose="02020603050405020304" pitchFamily="18" charset="0"/>
              </a:rPr>
              <a:t>Origin                            :  Madagascar</a:t>
            </a:r>
            <a:endParaRPr lang="en-US" sz="2000" dirty="0">
              <a:latin typeface="Times New Roman" panose="02020603050405020304" pitchFamily="18" charset="0"/>
              <a:cs typeface="Times New Roman" panose="02020603050405020304" pitchFamily="18" charset="0"/>
            </a:endParaRPr>
          </a:p>
        </p:txBody>
      </p:sp>
      <p:sp>
        <p:nvSpPr>
          <p:cNvPr id="4" name="Rectangle 3"/>
          <p:cNvSpPr/>
          <p:nvPr/>
        </p:nvSpPr>
        <p:spPr>
          <a:xfrm>
            <a:off x="228600" y="2422209"/>
            <a:ext cx="6433038" cy="553998"/>
          </a:xfrm>
          <a:prstGeom prst="rect">
            <a:avLst/>
          </a:prstGeom>
        </p:spPr>
        <p:txBody>
          <a:bodyPr wrap="square">
            <a:spAutoFit/>
          </a:bodyPr>
          <a:lstStyle/>
          <a:p>
            <a:pPr>
              <a:lnSpc>
                <a:spcPct val="150000"/>
              </a:lnSpc>
            </a:pPr>
            <a:r>
              <a:rPr lang="en-US" sz="2000" b="1" dirty="0">
                <a:latin typeface="Times New Roman" panose="02020603050405020304" pitchFamily="18" charset="0"/>
                <a:ea typeface="Tahoma" panose="020B0604030504040204" pitchFamily="34" charset="0"/>
                <a:cs typeface="Times New Roman" panose="02020603050405020304" pitchFamily="18" charset="0"/>
              </a:rPr>
              <a:t>Plant Part use </a:t>
            </a:r>
            <a:r>
              <a:rPr lang="en-US" sz="2000" b="1" dirty="0" smtClean="0">
                <a:latin typeface="Times New Roman" panose="02020603050405020304" pitchFamily="18" charset="0"/>
                <a:ea typeface="Tahoma" panose="020B0604030504040204" pitchFamily="34" charset="0"/>
                <a:cs typeface="Times New Roman" panose="02020603050405020304" pitchFamily="18" charset="0"/>
              </a:rPr>
              <a:t>-</a:t>
            </a:r>
            <a:r>
              <a:rPr lang="en-US" sz="2000" dirty="0">
                <a:latin typeface="Times New Roman" panose="02020603050405020304" pitchFamily="18" charset="0"/>
                <a:ea typeface="Tahoma" panose="020B0604030504040204" pitchFamily="34" charset="0"/>
                <a:cs typeface="Times New Roman" panose="02020603050405020304" pitchFamily="18" charset="0"/>
              </a:rPr>
              <a:t>Tuberous Root</a:t>
            </a:r>
          </a:p>
        </p:txBody>
      </p:sp>
      <p:sp>
        <p:nvSpPr>
          <p:cNvPr id="5" name="Rectangle 4"/>
          <p:cNvSpPr/>
          <p:nvPr/>
        </p:nvSpPr>
        <p:spPr>
          <a:xfrm>
            <a:off x="0" y="1166"/>
            <a:ext cx="7391400" cy="461665"/>
          </a:xfrm>
          <a:prstGeom prst="rect">
            <a:avLst/>
          </a:prstGeom>
          <a:solidFill>
            <a:srgbClr val="FFFF00"/>
          </a:solidFill>
        </p:spPr>
        <p:txBody>
          <a:bodyPr wrap="square">
            <a:spAutoFit/>
          </a:bodyPr>
          <a:lstStyle/>
          <a:p>
            <a:r>
              <a:rPr lang="en-US" sz="2000" dirty="0" smtClean="0">
                <a:solidFill>
                  <a:srgbClr val="000000"/>
                </a:solidFill>
                <a:latin typeface="Cambria" panose="02040503050406030204" pitchFamily="18" charset="0"/>
              </a:rPr>
              <a:t> </a:t>
            </a:r>
            <a:r>
              <a:rPr lang="en-US" sz="2400" b="1" dirty="0">
                <a:solidFill>
                  <a:srgbClr val="000000"/>
                </a:solidFill>
                <a:latin typeface="Times New Roman" panose="02020603050405020304" pitchFamily="18" charset="0"/>
                <a:cs typeface="Times New Roman" panose="02020603050405020304" pitchFamily="18" charset="0"/>
              </a:rPr>
              <a:t>Production technology of </a:t>
            </a:r>
            <a:r>
              <a:rPr lang="en-US" sz="2400" b="1" dirty="0" smtClean="0">
                <a:solidFill>
                  <a:srgbClr val="000000"/>
                </a:solidFill>
                <a:latin typeface="Times New Roman" panose="02020603050405020304" pitchFamily="18" charset="0"/>
                <a:cs typeface="Times New Roman" panose="02020603050405020304" pitchFamily="18" charset="0"/>
              </a:rPr>
              <a:t>asparagus</a:t>
            </a:r>
            <a:r>
              <a:rPr lang="en-US" dirty="0" smtClean="0">
                <a:solidFill>
                  <a:srgbClr val="000000"/>
                </a:solidFill>
                <a:latin typeface="Cambria" panose="02040503050406030204" pitchFamily="18" charset="0"/>
              </a:rPr>
              <a:t>	</a:t>
            </a:r>
            <a:endParaRPr lang="en-US" dirty="0">
              <a:solidFill>
                <a:srgbClr val="000000"/>
              </a:solidFill>
              <a:latin typeface="Cambria" panose="02040503050406030204" pitchFamily="18" charset="0"/>
            </a:endParaRPr>
          </a:p>
        </p:txBody>
      </p:sp>
      <p:sp>
        <p:nvSpPr>
          <p:cNvPr id="7" name="Rectangle 6"/>
          <p:cNvSpPr/>
          <p:nvPr/>
        </p:nvSpPr>
        <p:spPr>
          <a:xfrm>
            <a:off x="152399" y="2886659"/>
            <a:ext cx="8839199" cy="3323987"/>
          </a:xfrm>
          <a:prstGeom prst="rect">
            <a:avLst/>
          </a:prstGeom>
        </p:spPr>
        <p:txBody>
          <a:bodyPr wrap="square">
            <a:spAutoFit/>
          </a:bodyPr>
          <a:lstStyle/>
          <a:p>
            <a:pPr algn="just">
              <a:lnSpc>
                <a:spcPct val="150000"/>
              </a:lnSpc>
            </a:pPr>
            <a:r>
              <a:rPr lang="en-US" sz="2000" b="1" dirty="0">
                <a:solidFill>
                  <a:srgbClr val="000000"/>
                </a:solidFill>
                <a:latin typeface="Times New Roman" panose="02020603050405020304" pitchFamily="18" charset="0"/>
              </a:rPr>
              <a:t>Medicinal use of Asparagus: </a:t>
            </a:r>
            <a:r>
              <a:rPr lang="en-US" sz="2000" dirty="0">
                <a:solidFill>
                  <a:srgbClr val="000000"/>
                </a:solidFill>
                <a:latin typeface="Times New Roman" panose="02020603050405020304" pitchFamily="18" charset="0"/>
              </a:rPr>
              <a:t> Both the roots and the shoots can be used medicinally, </a:t>
            </a:r>
          </a:p>
          <a:p>
            <a:pPr algn="just">
              <a:lnSpc>
                <a:spcPct val="150000"/>
              </a:lnSpc>
            </a:pPr>
            <a:r>
              <a:rPr lang="en-US" sz="2000" dirty="0">
                <a:solidFill>
                  <a:srgbClr val="000000"/>
                </a:solidFill>
                <a:latin typeface="Times New Roman" panose="02020603050405020304" pitchFamily="18" charset="0"/>
              </a:rPr>
              <a:t>1. They have a restorative and cleansing effect on the bowels, kidneys and liver. </a:t>
            </a:r>
          </a:p>
          <a:p>
            <a:pPr algn="just">
              <a:lnSpc>
                <a:spcPct val="150000"/>
              </a:lnSpc>
            </a:pPr>
            <a:r>
              <a:rPr lang="en-US" sz="2000" dirty="0">
                <a:solidFill>
                  <a:srgbClr val="000000"/>
                </a:solidFill>
                <a:latin typeface="Times New Roman" panose="02020603050405020304" pitchFamily="18" charset="0"/>
              </a:rPr>
              <a:t>2. The plant is antispasmodic, aperient, cardiac, demulcent, diaphoretic, diuretic, sedative and tonic. The freshly expressed juice is used. </a:t>
            </a:r>
          </a:p>
          <a:p>
            <a:pPr algn="just">
              <a:lnSpc>
                <a:spcPct val="150000"/>
              </a:lnSpc>
            </a:pPr>
            <a:r>
              <a:rPr lang="en-US" sz="2000" dirty="0">
                <a:solidFill>
                  <a:srgbClr val="000000"/>
                </a:solidFill>
                <a:latin typeface="Times New Roman" panose="02020603050405020304" pitchFamily="18" charset="0"/>
              </a:rPr>
              <a:t>3. The root is diaphoretic, strongly diuretic and laxative. </a:t>
            </a:r>
          </a:p>
          <a:p>
            <a:pPr algn="just">
              <a:lnSpc>
                <a:spcPct val="150000"/>
              </a:lnSpc>
            </a:pPr>
            <a:r>
              <a:rPr lang="en-US" sz="2000" dirty="0">
                <a:solidFill>
                  <a:srgbClr val="000000"/>
                </a:solidFill>
                <a:latin typeface="Times New Roman" panose="02020603050405020304" pitchFamily="18" charset="0"/>
              </a:rPr>
              <a:t>4. An infusion is used in the treatment of jaundice and congestive torpor of the liver.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1" y="6528852"/>
            <a:ext cx="9143999" cy="3291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9" name="Picture 8">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8001000" y="0"/>
            <a:ext cx="1142999" cy="457200"/>
          </a:xfrm>
          <a:prstGeom prst="rect">
            <a:avLst/>
          </a:prstGeom>
        </p:spPr>
      </p:pic>
      <p:sp>
        <p:nvSpPr>
          <p:cNvPr id="2" name="Rectangle 1"/>
          <p:cNvSpPr/>
          <p:nvPr/>
        </p:nvSpPr>
        <p:spPr>
          <a:xfrm>
            <a:off x="114298" y="304800"/>
            <a:ext cx="8953502" cy="5632311"/>
          </a:xfrm>
          <a:prstGeom prst="rect">
            <a:avLst/>
          </a:prstGeom>
        </p:spPr>
        <p:txBody>
          <a:bodyPr wrap="square">
            <a:spAutoFit/>
          </a:bodyPr>
          <a:lstStyle/>
          <a:p>
            <a:pPr algn="just">
              <a:lnSpc>
                <a:spcPct val="200000"/>
              </a:lnSpc>
            </a:pPr>
            <a:r>
              <a:rPr lang="en-US" sz="2000" dirty="0" smtClean="0">
                <a:solidFill>
                  <a:srgbClr val="000000"/>
                </a:solidFill>
                <a:latin typeface="Times New Roman" panose="02020603050405020304" pitchFamily="18" charset="0"/>
              </a:rPr>
              <a:t>5</a:t>
            </a:r>
            <a:r>
              <a:rPr lang="en-US" sz="2000" dirty="0">
                <a:solidFill>
                  <a:srgbClr val="000000"/>
                </a:solidFill>
                <a:latin typeface="Times New Roman" panose="02020603050405020304" pitchFamily="18" charset="0"/>
              </a:rPr>
              <a:t>. The strongly diuretic action of the roots make it useful in the treatment of a variety of urinary problems including cystitis. </a:t>
            </a:r>
          </a:p>
          <a:p>
            <a:pPr algn="just">
              <a:lnSpc>
                <a:spcPct val="200000"/>
              </a:lnSpc>
            </a:pPr>
            <a:r>
              <a:rPr lang="en-US" sz="2000" dirty="0">
                <a:solidFill>
                  <a:srgbClr val="000000"/>
                </a:solidFill>
                <a:latin typeface="Times New Roman" panose="02020603050405020304" pitchFamily="18" charset="0"/>
              </a:rPr>
              <a:t>6. It is also used in the treatment of cancer. </a:t>
            </a:r>
          </a:p>
          <a:p>
            <a:pPr algn="just">
              <a:lnSpc>
                <a:spcPct val="200000"/>
              </a:lnSpc>
            </a:pPr>
            <a:r>
              <a:rPr lang="en-US" sz="2000" dirty="0">
                <a:solidFill>
                  <a:srgbClr val="000000"/>
                </a:solidFill>
                <a:latin typeface="Times New Roman" panose="02020603050405020304" pitchFamily="18" charset="0"/>
              </a:rPr>
              <a:t>7. The roots are said to be able to lower blood pressure. </a:t>
            </a:r>
          </a:p>
          <a:p>
            <a:pPr algn="just">
              <a:lnSpc>
                <a:spcPct val="200000"/>
              </a:lnSpc>
            </a:pPr>
            <a:r>
              <a:rPr lang="en-US" sz="2000" dirty="0">
                <a:solidFill>
                  <a:srgbClr val="000000"/>
                </a:solidFill>
                <a:latin typeface="Times New Roman" panose="02020603050405020304" pitchFamily="18" charset="0"/>
              </a:rPr>
              <a:t>8. The roots are harvested in late spring, after the shoots have been cut as a food crop, and are dried for later use. </a:t>
            </a:r>
          </a:p>
          <a:p>
            <a:pPr algn="just">
              <a:lnSpc>
                <a:spcPct val="200000"/>
              </a:lnSpc>
            </a:pPr>
            <a:r>
              <a:rPr lang="en-US" sz="2000" dirty="0">
                <a:solidFill>
                  <a:srgbClr val="000000"/>
                </a:solidFill>
                <a:latin typeface="Times New Roman" panose="02020603050405020304" pitchFamily="18" charset="0"/>
              </a:rPr>
              <a:t>9. The seeds possess antibiotic activity. Another report says that the plant contains </a:t>
            </a:r>
            <a:r>
              <a:rPr lang="en-US" sz="2000" b="1" dirty="0" err="1">
                <a:solidFill>
                  <a:srgbClr val="000000"/>
                </a:solidFill>
                <a:latin typeface="Times New Roman" panose="02020603050405020304" pitchFamily="18" charset="0"/>
              </a:rPr>
              <a:t>asparagusic</a:t>
            </a:r>
            <a:r>
              <a:rPr lang="en-US" sz="2000" b="1" dirty="0">
                <a:solidFill>
                  <a:srgbClr val="000000"/>
                </a:solidFill>
                <a:latin typeface="Times New Roman" panose="02020603050405020304" pitchFamily="18" charset="0"/>
              </a:rPr>
              <a:t> </a:t>
            </a:r>
            <a:r>
              <a:rPr lang="en-US" sz="2000" dirty="0">
                <a:solidFill>
                  <a:srgbClr val="000000"/>
                </a:solidFill>
                <a:latin typeface="Times New Roman" panose="02020603050405020304" pitchFamily="18" charset="0"/>
              </a:rPr>
              <a:t>acid which is </a:t>
            </a:r>
            <a:r>
              <a:rPr lang="en-US" sz="2000" dirty="0" err="1">
                <a:solidFill>
                  <a:srgbClr val="000000"/>
                </a:solidFill>
                <a:latin typeface="Times New Roman" panose="02020603050405020304" pitchFamily="18" charset="0"/>
              </a:rPr>
              <a:t>nematocidal</a:t>
            </a:r>
            <a:r>
              <a:rPr lang="en-US" sz="2000" dirty="0">
                <a:solidFill>
                  <a:srgbClr val="000000"/>
                </a:solidFill>
                <a:latin typeface="Times New Roman" panose="02020603050405020304" pitchFamily="18" charset="0"/>
              </a:rPr>
              <a:t> and is used in the treatment of </a:t>
            </a:r>
            <a:r>
              <a:rPr lang="en-US" sz="2000" dirty="0" err="1">
                <a:solidFill>
                  <a:srgbClr val="000000"/>
                </a:solidFill>
                <a:latin typeface="Times New Roman" panose="02020603050405020304" pitchFamily="18" charset="0"/>
              </a:rPr>
              <a:t>schistosomiasis</a:t>
            </a:r>
            <a:r>
              <a:rPr lang="en-US" sz="200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216114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924800" y="0"/>
            <a:ext cx="1219199" cy="381000"/>
          </a:xfrm>
          <a:prstGeom prst="rect">
            <a:avLst/>
          </a:prstGeom>
        </p:spPr>
      </p:pic>
      <p:sp>
        <p:nvSpPr>
          <p:cNvPr id="4" name="Rectangle 3"/>
          <p:cNvSpPr/>
          <p:nvPr/>
        </p:nvSpPr>
        <p:spPr>
          <a:xfrm>
            <a:off x="1" y="225669"/>
            <a:ext cx="9143999" cy="2862322"/>
          </a:xfrm>
          <a:prstGeom prst="rect">
            <a:avLst/>
          </a:prstGeom>
        </p:spPr>
        <p:txBody>
          <a:bodyPr wrap="square">
            <a:spAutoFit/>
          </a:bodyPr>
          <a:lstStyle/>
          <a:p>
            <a:pPr>
              <a:lnSpc>
                <a:spcPct val="150000"/>
              </a:lnSpc>
            </a:pPr>
            <a:r>
              <a:rPr lang="en-US" sz="2000" b="1" dirty="0" smtClean="0">
                <a:latin typeface="Times New Roman" panose="02020603050405020304" pitchFamily="18" charset="0"/>
                <a:cs typeface="Times New Roman" panose="02020603050405020304" pitchFamily="18" charset="0"/>
              </a:rPr>
              <a:t>Soil:</a:t>
            </a:r>
            <a:endParaRPr lang="en-US" sz="2000" b="1" dirty="0">
              <a:latin typeface="Times New Roman" panose="02020603050405020304" pitchFamily="18" charset="0"/>
              <a:cs typeface="Times New Roman" panose="02020603050405020304" pitchFamily="18" charset="0"/>
            </a:endParaRPr>
          </a:p>
          <a:p>
            <a:pPr>
              <a:lnSpc>
                <a:spcPct val="150000"/>
              </a:lnSpc>
            </a:pPr>
            <a:r>
              <a:rPr lang="en-US" sz="2000" dirty="0">
                <a:latin typeface="Times New Roman" panose="02020603050405020304" pitchFamily="18" charset="0"/>
                <a:cs typeface="Times New Roman" panose="02020603050405020304" pitchFamily="18" charset="0"/>
              </a:rPr>
              <a:t>Plant usually grows in a variety of soils including medium black having </a:t>
            </a:r>
            <a:r>
              <a:rPr lang="en-US" sz="2000" dirty="0" smtClean="0"/>
              <a:t>optimum </a:t>
            </a:r>
            <a:r>
              <a:rPr lang="en-US" sz="2000" dirty="0"/>
              <a:t>pH is 6.5-7.5</a:t>
            </a:r>
            <a:r>
              <a:rPr lang="en-US" sz="2000" dirty="0" smtClean="0"/>
              <a:t>.</a:t>
            </a:r>
            <a:endParaRPr lang="en-US" sz="2000" dirty="0" smtClean="0">
              <a:latin typeface="Times New Roman" panose="02020603050405020304" pitchFamily="18" charset="0"/>
              <a:cs typeface="Times New Roman" panose="02020603050405020304" pitchFamily="18" charset="0"/>
            </a:endParaRPr>
          </a:p>
          <a:p>
            <a:pPr>
              <a:lnSpc>
                <a:spcPct val="150000"/>
              </a:lnSpc>
            </a:pPr>
            <a:r>
              <a:rPr lang="en-US" sz="2000" b="1" dirty="0" smtClean="0">
                <a:latin typeface="Times New Roman" panose="02020603050405020304" pitchFamily="18" charset="0"/>
                <a:cs typeface="Times New Roman" panose="02020603050405020304" pitchFamily="18" charset="0"/>
              </a:rPr>
              <a:t>Climate:</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Asparagus is grown in temperate and sub-tropical regions.</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Mean day temperature of 25-30oC and 15-20oC at night are ideal.</a:t>
            </a:r>
            <a:endParaRPr lang="en-US" sz="2000" dirty="0" smtClean="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3" name="Rectangle 2"/>
          <p:cNvSpPr/>
          <p:nvPr/>
        </p:nvSpPr>
        <p:spPr>
          <a:xfrm>
            <a:off x="0" y="3528556"/>
            <a:ext cx="8991600" cy="1477328"/>
          </a:xfrm>
          <a:prstGeom prst="rect">
            <a:avLst/>
          </a:prstGeom>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Varieties</a:t>
            </a:r>
          </a:p>
          <a:p>
            <a:pPr>
              <a:lnSpc>
                <a:spcPct val="150000"/>
              </a:lnSpc>
            </a:pPr>
            <a:r>
              <a:rPr lang="en-US" sz="2000" dirty="0" err="1">
                <a:latin typeface="Times New Roman" panose="02020603050405020304" pitchFamily="18" charset="0"/>
                <a:cs typeface="Times New Roman" panose="02020603050405020304" pitchFamily="18" charset="0"/>
              </a:rPr>
              <a:t>Marth</a:t>
            </a:r>
            <a:r>
              <a:rPr lang="en-US" sz="2000" dirty="0">
                <a:latin typeface="Times New Roman" panose="02020603050405020304" pitchFamily="18" charset="0"/>
                <a:cs typeface="Times New Roman" panose="02020603050405020304" pitchFamily="18" charset="0"/>
              </a:rPr>
              <a:t> Washington, Mary </a:t>
            </a:r>
            <a:r>
              <a:rPr lang="en-US" sz="2000" dirty="0" smtClean="0">
                <a:latin typeface="Times New Roman" panose="02020603050405020304" pitchFamily="18" charset="0"/>
                <a:cs typeface="Times New Roman" panose="02020603050405020304" pitchFamily="18" charset="0"/>
              </a:rPr>
              <a:t>Washington, Jersey </a:t>
            </a:r>
            <a:r>
              <a:rPr lang="en-US" sz="2000" dirty="0">
                <a:latin typeface="Times New Roman" panose="02020603050405020304" pitchFamily="18" charset="0"/>
                <a:cs typeface="Times New Roman" panose="02020603050405020304" pitchFamily="18" charset="0"/>
              </a:rPr>
              <a:t>Gem, Jersey Giant and Greenwich produce superior yields in North Carolina.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099" y="152400"/>
            <a:ext cx="9067800" cy="2400657"/>
          </a:xfrm>
          <a:prstGeom prst="rect">
            <a:avLst/>
          </a:prstGeom>
        </p:spPr>
        <p:txBody>
          <a:bodyPr wrap="square">
            <a:spAutoFit/>
          </a:bodyPr>
          <a:lstStyle/>
          <a:p>
            <a:pPr>
              <a:lnSpc>
                <a:spcPct val="150000"/>
              </a:lnSpc>
            </a:pPr>
            <a:r>
              <a:rPr lang="en-US" sz="2000" b="1" dirty="0">
                <a:solidFill>
                  <a:srgbClr val="000000"/>
                </a:solidFill>
                <a:latin typeface="Times New Roman" panose="02020603050405020304" pitchFamily="18" charset="0"/>
              </a:rPr>
              <a:t>Method of Propagation</a:t>
            </a:r>
            <a:r>
              <a:rPr lang="en-US" sz="2000" dirty="0">
                <a:solidFill>
                  <a:srgbClr val="000000"/>
                </a:solidFill>
                <a:latin typeface="Times New Roman" panose="02020603050405020304" pitchFamily="18" charset="0"/>
              </a:rPr>
              <a:t>: Seeds, </a:t>
            </a:r>
            <a:r>
              <a:rPr lang="en-US" sz="2000" dirty="0" smtClean="0">
                <a:solidFill>
                  <a:srgbClr val="000000"/>
                </a:solidFill>
                <a:latin typeface="Times New Roman" panose="02020603050405020304" pitchFamily="18" charset="0"/>
              </a:rPr>
              <a:t>Division  </a:t>
            </a:r>
          </a:p>
          <a:p>
            <a:pPr>
              <a:lnSpc>
                <a:spcPct val="150000"/>
              </a:lnSpc>
            </a:pPr>
            <a:r>
              <a:rPr lang="en-US" sz="2000" dirty="0">
                <a:solidFill>
                  <a:srgbClr val="000000"/>
                </a:solidFill>
                <a:latin typeface="Times New Roman" panose="02020603050405020304" pitchFamily="18" charset="0"/>
              </a:rPr>
              <a:t> </a:t>
            </a:r>
            <a:r>
              <a:rPr lang="en-US" sz="2000" b="1" dirty="0" smtClean="0">
                <a:solidFill>
                  <a:srgbClr val="000000"/>
                </a:solidFill>
                <a:latin typeface="Times New Roman" panose="02020603050405020304" pitchFamily="18" charset="0"/>
              </a:rPr>
              <a:t>Seed rate</a:t>
            </a:r>
          </a:p>
          <a:p>
            <a:pPr marL="342900" indent="-342900">
              <a:lnSpc>
                <a:spcPct val="150000"/>
              </a:lnSpc>
              <a:buFont typeface="Wingdings" panose="05000000000000000000" pitchFamily="2" charset="2"/>
              <a:buChar char="Ø"/>
            </a:pPr>
            <a:r>
              <a:rPr lang="en-US" sz="2000" dirty="0" smtClean="0">
                <a:solidFill>
                  <a:srgbClr val="000000"/>
                </a:solidFill>
                <a:latin typeface="Times New Roman" panose="02020603050405020304" pitchFamily="18" charset="0"/>
              </a:rPr>
              <a:t>Asparagus </a:t>
            </a:r>
            <a:r>
              <a:rPr lang="en-US" sz="2000" dirty="0">
                <a:solidFill>
                  <a:srgbClr val="000000"/>
                </a:solidFill>
                <a:latin typeface="Times New Roman" panose="02020603050405020304" pitchFamily="18" charset="0"/>
              </a:rPr>
              <a:t>can be propagated through seeds, seedlings and crowns but most commonly followed practice is through seeds only.</a:t>
            </a:r>
          </a:p>
          <a:p>
            <a:pPr marL="342900" indent="-342900">
              <a:lnSpc>
                <a:spcPct val="150000"/>
              </a:lnSpc>
              <a:buFont typeface="Wingdings" panose="05000000000000000000" pitchFamily="2" charset="2"/>
              <a:buChar char="Ø"/>
            </a:pPr>
            <a:r>
              <a:rPr lang="en-US" sz="2000" dirty="0">
                <a:solidFill>
                  <a:srgbClr val="000000"/>
                </a:solidFill>
                <a:latin typeface="Times New Roman" panose="02020603050405020304" pitchFamily="18" charset="0"/>
              </a:rPr>
              <a:t>It requires about 3-4 kg seed for cultivation in one hectare.</a:t>
            </a:r>
            <a:endParaRPr lang="en-US" sz="2000" dirty="0" smtClean="0">
              <a:solidFill>
                <a:srgbClr val="000000"/>
              </a:solidFill>
              <a:latin typeface="Times New Roman" panose="02020603050405020304" pitchFamily="18" charset="0"/>
            </a:endParaRPr>
          </a:p>
        </p:txBody>
      </p:sp>
      <p:sp>
        <p:nvSpPr>
          <p:cNvPr id="5" name="Rectangle 4">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6" name="Picture 5">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3" name="Rectangle 2"/>
          <p:cNvSpPr/>
          <p:nvPr/>
        </p:nvSpPr>
        <p:spPr>
          <a:xfrm>
            <a:off x="38099" y="2971800"/>
            <a:ext cx="9144000" cy="2351285"/>
          </a:xfrm>
          <a:prstGeom prst="rect">
            <a:avLst/>
          </a:prstGeom>
        </p:spPr>
        <p:txBody>
          <a:bodyPr wrap="square">
            <a:spAutoFit/>
          </a:bodyPr>
          <a:lstStyle/>
          <a:p>
            <a:pPr algn="just">
              <a:lnSpc>
                <a:spcPct val="150000"/>
              </a:lnSpc>
            </a:pPr>
            <a:r>
              <a:rPr lang="en-US" sz="2000" b="1" dirty="0">
                <a:solidFill>
                  <a:srgbClr val="000000"/>
                </a:solidFill>
                <a:latin typeface="Times New Roman" panose="02020603050405020304" pitchFamily="18" charset="0"/>
              </a:rPr>
              <a:t>LAND PREPARATION </a:t>
            </a:r>
            <a:endParaRPr lang="en-US" sz="2000" dirty="0">
              <a:solidFill>
                <a:srgbClr val="000000"/>
              </a:solidFill>
              <a:latin typeface="Times New Roman" panose="02020603050405020304" pitchFamily="18" charset="0"/>
            </a:endParaRPr>
          </a:p>
          <a:p>
            <a:pPr algn="just">
              <a:lnSpc>
                <a:spcPct val="150000"/>
              </a:lnSpc>
            </a:pPr>
            <a:r>
              <a:rPr lang="en-US" sz="2000" dirty="0">
                <a:solidFill>
                  <a:srgbClr val="000000"/>
                </a:solidFill>
                <a:latin typeface="Times New Roman" panose="02020603050405020304" pitchFamily="18" charset="0"/>
              </a:rPr>
              <a:t>The soil is given 20-30 cm deep </a:t>
            </a:r>
            <a:r>
              <a:rPr lang="en-US" sz="2000" dirty="0" err="1">
                <a:solidFill>
                  <a:srgbClr val="000000"/>
                </a:solidFill>
                <a:latin typeface="Times New Roman" panose="02020603050405020304" pitchFamily="18" charset="0"/>
              </a:rPr>
              <a:t>ploughing</a:t>
            </a:r>
            <a:r>
              <a:rPr lang="en-US" sz="2000" dirty="0">
                <a:solidFill>
                  <a:srgbClr val="000000"/>
                </a:solidFill>
                <a:latin typeface="Times New Roman" panose="02020603050405020304" pitchFamily="18" charset="0"/>
              </a:rPr>
              <a:t> followed by 2-3 </a:t>
            </a:r>
            <a:r>
              <a:rPr lang="en-US" sz="2000" dirty="0" err="1">
                <a:solidFill>
                  <a:srgbClr val="000000"/>
                </a:solidFill>
                <a:latin typeface="Times New Roman" panose="02020603050405020304" pitchFamily="18" charset="0"/>
              </a:rPr>
              <a:t>harrowings</a:t>
            </a:r>
            <a:r>
              <a:rPr lang="en-US" sz="2000" dirty="0">
                <a:solidFill>
                  <a:srgbClr val="000000"/>
                </a:solidFill>
                <a:latin typeface="Times New Roman" panose="02020603050405020304" pitchFamily="18" charset="0"/>
              </a:rPr>
              <a:t> after few days. Grasses and weeds are removed. The land is properly levelled and 40-45 </a:t>
            </a:r>
            <a:r>
              <a:rPr lang="en-US" sz="2000" dirty="0" err="1">
                <a:solidFill>
                  <a:srgbClr val="000000"/>
                </a:solidFill>
                <a:latin typeface="Times New Roman" panose="02020603050405020304" pitchFamily="18" charset="0"/>
              </a:rPr>
              <a:t>cms</a:t>
            </a:r>
            <a:r>
              <a:rPr lang="en-US" sz="2000" dirty="0">
                <a:solidFill>
                  <a:srgbClr val="000000"/>
                </a:solidFill>
                <a:latin typeface="Times New Roman" panose="02020603050405020304" pitchFamily="18" charset="0"/>
              </a:rPr>
              <a:t> broad ridges are prepared for plantation, leaving 15-20 </a:t>
            </a:r>
            <a:r>
              <a:rPr lang="en-US" sz="2000" dirty="0" err="1">
                <a:solidFill>
                  <a:srgbClr val="000000"/>
                </a:solidFill>
                <a:latin typeface="Times New Roman" panose="02020603050405020304" pitchFamily="18" charset="0"/>
              </a:rPr>
              <a:t>cms</a:t>
            </a:r>
            <a:r>
              <a:rPr lang="en-US" sz="2000" dirty="0">
                <a:solidFill>
                  <a:srgbClr val="000000"/>
                </a:solidFill>
                <a:latin typeface="Times New Roman" panose="02020603050405020304" pitchFamily="18" charset="0"/>
              </a:rPr>
              <a:t> furrow space as a channel for irrigation. </a:t>
            </a:r>
            <a:endParaRPr lang="en-US" sz="2000" dirty="0"/>
          </a:p>
        </p:txBody>
      </p:sp>
    </p:spTree>
    <p:extLst>
      <p:ext uri="{BB962C8B-B14F-4D97-AF65-F5344CB8AC3E}">
        <p14:creationId xmlns:p14="http://schemas.microsoft.com/office/powerpoint/2010/main" val="3623139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8382000" y="0"/>
            <a:ext cx="761999" cy="381000"/>
          </a:xfrm>
          <a:prstGeom prst="rect">
            <a:avLst/>
          </a:prstGeom>
        </p:spPr>
      </p:pic>
      <p:sp>
        <p:nvSpPr>
          <p:cNvPr id="7" name="Rectangle 6">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4" name="Rectangle 3"/>
          <p:cNvSpPr/>
          <p:nvPr/>
        </p:nvSpPr>
        <p:spPr>
          <a:xfrm>
            <a:off x="111368" y="381000"/>
            <a:ext cx="9009183" cy="1477328"/>
          </a:xfrm>
          <a:prstGeom prst="rect">
            <a:avLst/>
          </a:prstGeom>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Planting Time:</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In hills : March-May</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In plains : July-November</a:t>
            </a:r>
          </a:p>
        </p:txBody>
      </p:sp>
      <p:sp>
        <p:nvSpPr>
          <p:cNvPr id="5" name="Rectangle 4"/>
          <p:cNvSpPr/>
          <p:nvPr/>
        </p:nvSpPr>
        <p:spPr>
          <a:xfrm>
            <a:off x="0" y="2010948"/>
            <a:ext cx="9120551" cy="1477328"/>
          </a:xfrm>
          <a:prstGeom prst="rect">
            <a:avLst/>
          </a:prstGeom>
        </p:spPr>
        <p:txBody>
          <a:bodyPr wrap="square">
            <a:spAutoFit/>
          </a:bodyPr>
          <a:lstStyle/>
          <a:p>
            <a:pPr>
              <a:lnSpc>
                <a:spcPct val="150000"/>
              </a:lnSpc>
            </a:pPr>
            <a:r>
              <a:rPr lang="en-US" sz="2000" b="1" dirty="0">
                <a:solidFill>
                  <a:srgbClr val="000000"/>
                </a:solidFill>
                <a:latin typeface="Times New Roman" panose="02020603050405020304" pitchFamily="18" charset="0"/>
              </a:rPr>
              <a:t>Spacing: </a:t>
            </a:r>
            <a:endParaRPr lang="en-US" sz="2000" dirty="0">
              <a:solidFill>
                <a:srgbClr val="000000"/>
              </a:solidFill>
              <a:latin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a:solidFill>
                  <a:srgbClr val="000000"/>
                </a:solidFill>
                <a:latin typeface="Times New Roman" panose="02020603050405020304" pitchFamily="18" charset="0"/>
              </a:rPr>
              <a:t>Seeds should be placed 5 cm apart in the row, 2 to 2.5 cm deep</a:t>
            </a:r>
            <a:r>
              <a:rPr lang="en-US" sz="2000" dirty="0" smtClean="0">
                <a:solidFill>
                  <a:srgbClr val="000000"/>
                </a:solidFill>
                <a:latin typeface="Times New Roman" panose="02020603050405020304" pitchFamily="18" charset="0"/>
              </a:rPr>
              <a:t>.</a:t>
            </a:r>
          </a:p>
          <a:p>
            <a:pPr marL="342900" indent="-342900">
              <a:lnSpc>
                <a:spcPct val="150000"/>
              </a:lnSpc>
              <a:buFont typeface="Wingdings" panose="05000000000000000000" pitchFamily="2" charset="2"/>
              <a:buChar char="Ø"/>
            </a:pPr>
            <a:r>
              <a:rPr lang="en-US" sz="2000" dirty="0" smtClean="0">
                <a:solidFill>
                  <a:srgbClr val="000000"/>
                </a:solidFill>
                <a:latin typeface="Times New Roman" panose="02020603050405020304" pitchFamily="18" charset="0"/>
              </a:rPr>
              <a:t>Spacing of 30 x 30 cm.</a:t>
            </a:r>
            <a:endParaRPr lang="en-US" sz="2000" dirty="0"/>
          </a:p>
        </p:txBody>
      </p:sp>
      <p:sp>
        <p:nvSpPr>
          <p:cNvPr id="6" name="Rectangle 5"/>
          <p:cNvSpPr/>
          <p:nvPr/>
        </p:nvSpPr>
        <p:spPr>
          <a:xfrm>
            <a:off x="99645" y="3866935"/>
            <a:ext cx="9006252" cy="1477328"/>
          </a:xfrm>
          <a:prstGeom prst="rect">
            <a:avLst/>
          </a:prstGeom>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Weeding</a:t>
            </a:r>
            <a:r>
              <a:rPr lang="en-US" sz="2000" b="1" dirty="0" smtClean="0">
                <a:latin typeface="Times New Roman" panose="02020603050405020304" pitchFamily="18" charset="0"/>
                <a:cs typeface="Times New Roman" panose="02020603050405020304" pitchFamily="18" charset="0"/>
              </a:rPr>
              <a:t>:</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Two </a:t>
            </a:r>
            <a:r>
              <a:rPr lang="en-US" sz="2000" dirty="0" smtClean="0">
                <a:latin typeface="Times New Roman" panose="02020603050405020304" pitchFamily="18" charset="0"/>
                <a:cs typeface="Times New Roman" panose="02020603050405020304" pitchFamily="18" charset="0"/>
              </a:rPr>
              <a:t>weeding's </a:t>
            </a:r>
            <a:r>
              <a:rPr lang="en-US" sz="2000" dirty="0">
                <a:latin typeface="Times New Roman" panose="02020603050405020304" pitchFamily="18" charset="0"/>
                <a:cs typeface="Times New Roman" panose="02020603050405020304" pitchFamily="18" charset="0"/>
              </a:rPr>
              <a:t>are carried out during the rainy months, thereafter one in next 2-3 months.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7229" y="14252"/>
            <a:ext cx="8727831" cy="1477328"/>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Manures and fertilizers</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Farm Yard Manure@150 to 250 quintals per hectare as basal </a:t>
            </a:r>
            <a:r>
              <a:rPr lang="en-US" sz="2000" dirty="0" smtClean="0">
                <a:latin typeface="Times New Roman" panose="02020603050405020304" pitchFamily="18" charset="0"/>
                <a:cs typeface="Times New Roman" panose="02020603050405020304" pitchFamily="18" charset="0"/>
              </a:rPr>
              <a:t>dose.</a:t>
            </a:r>
          </a:p>
          <a:p>
            <a:pPr marL="342900" indent="-342900" algn="just">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Basal</a:t>
            </a:r>
            <a:r>
              <a:rPr lang="en-US" sz="2000" dirty="0">
                <a:latin typeface="Times New Roman" panose="02020603050405020304" pitchFamily="18" charset="0"/>
                <a:cs typeface="Times New Roman" panose="02020603050405020304" pitchFamily="18" charset="0"/>
              </a:rPr>
              <a:t>: N 50 kg, P 10 kg and K 75 kg/ha.</a:t>
            </a:r>
          </a:p>
        </p:txBody>
      </p:sp>
      <p:sp>
        <p:nvSpPr>
          <p:cNvPr id="7" name="Rectangle 6"/>
          <p:cNvSpPr/>
          <p:nvPr/>
        </p:nvSpPr>
        <p:spPr>
          <a:xfrm>
            <a:off x="117229" y="1456411"/>
            <a:ext cx="8727831" cy="4708981"/>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Irrigation</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Irrigation is given after the rainy season is over, at the rate of two irrigations in winter season and one per month in summer season</a:t>
            </a:r>
            <a:r>
              <a:rPr lang="en-US" sz="2000" dirty="0" smtClean="0">
                <a:latin typeface="Times New Roman" panose="02020603050405020304" pitchFamily="18" charset="0"/>
                <a:cs typeface="Times New Roman" panose="02020603050405020304" pitchFamily="18" charset="0"/>
              </a:rPr>
              <a:t>.</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Adequate moisture should be maintained for good germination and early seedling growth.</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Do not let asparagus plants become dry while they are establishing a root system during the first two months.</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Water stress during this early stage can reduce yields.</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After the root system is established, irrigation is needed only during extreme drought.</a:t>
            </a:r>
          </a:p>
        </p:txBody>
      </p:sp>
      <p:sp>
        <p:nvSpPr>
          <p:cNvPr id="8" name="Rectangle 7">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9" name="Picture 8">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848600" y="0"/>
            <a:ext cx="1295399" cy="533400"/>
          </a:xfrm>
          <a:prstGeom prst="rect">
            <a:avLst/>
          </a:prstGeom>
        </p:spPr>
      </p:pic>
    </p:spTree>
    <p:extLst>
      <p:ext uri="{BB962C8B-B14F-4D97-AF65-F5344CB8AC3E}">
        <p14:creationId xmlns:p14="http://schemas.microsoft.com/office/powerpoint/2010/main" val="3707442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1232</TotalTime>
  <Words>986</Words>
  <Application>Microsoft Office PowerPoint</Application>
  <PresentationFormat>On-screen Show (4:3)</PresentationFormat>
  <Paragraphs>72</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Cambria</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Nitharwal</dc:creator>
  <cp:lastModifiedBy>Mahendra</cp:lastModifiedBy>
  <cp:revision>333</cp:revision>
  <cp:lastPrinted>2024-02-10T08:58:42Z</cp:lastPrinted>
  <dcterms:created xsi:type="dcterms:W3CDTF">2019-11-14T04:58:58Z</dcterms:created>
  <dcterms:modified xsi:type="dcterms:W3CDTF">2024-04-17T08:18:39Z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2013-11-12T00:00:00Z</vt:filetime>
  </property>
  <property fmtid="{D5CDD505-2E9C-101B-9397-08002B2CF9AE}" pid="3" name="Creator">
    <vt:lpwstr>Microsoft® Office PowerPoint® 2007</vt:lpwstr>
  </property>
  <property fmtid="{D5CDD505-2E9C-101B-9397-08002B2CF9AE}" pid="4" name="LastSaved">
    <vt:filetime>2019-11-14T00:00:00Z</vt:filetime>
  </property>
</Properties>
</file>